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2" r:id="rId6"/>
    <p:sldId id="263" r:id="rId7"/>
    <p:sldId id="264" r:id="rId8"/>
    <p:sldId id="266" r:id="rId9"/>
    <p:sldId id="267" r:id="rId10"/>
    <p:sldId id="268" r:id="rId11"/>
    <p:sldId id="271" r:id="rId12"/>
    <p:sldId id="269" r:id="rId13"/>
    <p:sldId id="270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19" autoAdjust="0"/>
  </p:normalViewPr>
  <p:slideViewPr>
    <p:cSldViewPr snapToGrid="0">
      <p:cViewPr>
        <p:scale>
          <a:sx n="61" d="100"/>
          <a:sy n="61" d="100"/>
        </p:scale>
        <p:origin x="37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10" Type="http://schemas.openxmlformats.org/officeDocument/2006/relationships/image" Target="../media/image13.png"/><Relationship Id="rId4" Type="http://schemas.openxmlformats.org/officeDocument/2006/relationships/image" Target="../media/image15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9.png"/><Relationship Id="rId3" Type="http://schemas.openxmlformats.org/officeDocument/2006/relationships/image" Target="../media/image17.png"/><Relationship Id="rId7" Type="http://schemas.openxmlformats.org/officeDocument/2006/relationships/image" Target="../media/image7.png"/><Relationship Id="rId12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18.png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4" y="2355458"/>
            <a:ext cx="4576400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Maximum stable sets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Michael Burgher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D806A-4864-41DE-8149-4F136A08D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6F33E-B62B-4473-B8F4-FAF39E348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u="sng" dirty="0"/>
              <a:t>Theorem</a:t>
            </a:r>
            <a:r>
              <a:rPr lang="en-US" sz="2400" dirty="0"/>
              <a:t>: Two vertices of a polytope are adjacent if and only if their midpoint has a unique convex combination of vertices.</a:t>
            </a:r>
          </a:p>
          <a:p>
            <a:endParaRPr lang="en-US" sz="2400" dirty="0"/>
          </a:p>
          <a:p>
            <a:r>
              <a:rPr lang="en-US" sz="2400" dirty="0"/>
              <a:t>To gain a statement that looks like ‘a graph’s polytope has a circuit if and only if …’ we would probably need to look at support minimality.</a:t>
            </a:r>
          </a:p>
        </p:txBody>
      </p:sp>
    </p:spTree>
    <p:extLst>
      <p:ext uri="{BB962C8B-B14F-4D97-AF65-F5344CB8AC3E}">
        <p14:creationId xmlns:p14="http://schemas.microsoft.com/office/powerpoint/2010/main" val="2741028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A02E3-9A39-4BEC-A3A7-C83C6C711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3829" y="642592"/>
            <a:ext cx="4883834" cy="1805185"/>
          </a:xfrm>
        </p:spPr>
        <p:txBody>
          <a:bodyPr/>
          <a:lstStyle/>
          <a:p>
            <a:r>
              <a:rPr lang="en-US" dirty="0"/>
              <a:t>What questions have you?</a:t>
            </a:r>
          </a:p>
        </p:txBody>
      </p:sp>
      <p:pic>
        <p:nvPicPr>
          <p:cNvPr id="1026" name="Picture 2" descr="Yoda | Wookieepedia | Fandom">
            <a:extLst>
              <a:ext uri="{FF2B5EF4-FFF2-40B4-BE49-F238E27FC236}">
                <a16:creationId xmlns:a16="http://schemas.microsoft.com/office/drawing/2014/main" id="{6377AF61-D0AB-498F-8CC6-E21D3EDB0EC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13" y="642592"/>
            <a:ext cx="4506670" cy="540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nd the drool: Why everyone has fallen for Baby Yoda - Hindustan Times">
            <a:extLst>
              <a:ext uri="{FF2B5EF4-FFF2-40B4-BE49-F238E27FC236}">
                <a16:creationId xmlns:a16="http://schemas.microsoft.com/office/drawing/2014/main" id="{9D6EA6B1-DE03-4FF1-A336-431131982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8170" y="2560050"/>
            <a:ext cx="5479493" cy="306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2300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hape&#10;&#10;Description automatically generated">
            <a:extLst>
              <a:ext uri="{FF2B5EF4-FFF2-40B4-BE49-F238E27FC236}">
                <a16:creationId xmlns:a16="http://schemas.microsoft.com/office/drawing/2014/main" id="{D9BA508C-B045-4C09-805D-3CDDB065DBB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750125" y="237744"/>
            <a:ext cx="6653148" cy="6382512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C7C3C3-58DD-4FED-BA47-8163991B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rmAutofit/>
          </a:bodyPr>
          <a:lstStyle/>
          <a:p>
            <a:r>
              <a:rPr lang="en-US" dirty="0"/>
              <a:t>Stable Sets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A5B192F-5C01-45DE-9A94-3455507CA9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/>
          <a:p>
            <a:r>
              <a:rPr lang="en-US" dirty="0"/>
              <a:t>A Stable Set of vertices is a set of vertices, none of which are adjacent.</a:t>
            </a:r>
          </a:p>
          <a:p>
            <a:endParaRPr lang="en-US" dirty="0"/>
          </a:p>
          <a:p>
            <a:r>
              <a:rPr lang="en-US" dirty="0"/>
              <a:t>The largest stable set in this graph is size 2 (e.g. {1,3} or {3,4}).</a:t>
            </a:r>
          </a:p>
          <a:p>
            <a:endParaRPr lang="en-US" dirty="0"/>
          </a:p>
          <a:p>
            <a:r>
              <a:rPr lang="en-US" dirty="0"/>
              <a:t>Singletons are vacuously independent.</a:t>
            </a:r>
          </a:p>
        </p:txBody>
      </p:sp>
    </p:spTree>
    <p:extLst>
      <p:ext uri="{BB962C8B-B14F-4D97-AF65-F5344CB8AC3E}">
        <p14:creationId xmlns:p14="http://schemas.microsoft.com/office/powerpoint/2010/main" val="1806623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3C86ACE-DED2-44D1-989A-5F8443FC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r>
              <a:rPr lang="en-US" dirty="0"/>
              <a:t>The Solution - Greedy Algorithm</a:t>
            </a:r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BCC678FE-24FB-4D15-9416-7E0044F007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014194"/>
            <a:ext cx="6019800" cy="380047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F4E18A-52E8-49FD-AE4C-55F3012BF5C4}"/>
              </a:ext>
            </a:extLst>
          </p:cNvPr>
          <p:cNvSpPr txBox="1"/>
          <p:nvPr/>
        </p:nvSpPr>
        <p:spPr>
          <a:xfrm>
            <a:off x="7765366" y="2014194"/>
            <a:ext cx="36998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was an improvement by Ballard (2019) from a previous Greedy Algorithm.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Currently, no efficient algorithm exists to find the maximum size stable set of a graph.</a:t>
            </a:r>
          </a:p>
          <a:p>
            <a:endParaRPr lang="en-US" dirty="0"/>
          </a:p>
          <a:p>
            <a:r>
              <a:rPr lang="en-US" dirty="0"/>
              <a:t>We have seen such problems with an H-representation in class and the algorithm clearly looks at sequence of (all) feasible solutions.</a:t>
            </a:r>
          </a:p>
        </p:txBody>
      </p:sp>
    </p:spTree>
    <p:extLst>
      <p:ext uri="{BB962C8B-B14F-4D97-AF65-F5344CB8AC3E}">
        <p14:creationId xmlns:p14="http://schemas.microsoft.com/office/powerpoint/2010/main" val="4164527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45A96-7875-4DB2-8E18-86DF40ED7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H-Representation</a:t>
            </a:r>
          </a:p>
        </p:txBody>
      </p:sp>
      <p:pic>
        <p:nvPicPr>
          <p:cNvPr id="5" name="Content Placeholder 4" descr="Text&#10;&#10;Description automatically generated with medium confidence">
            <a:extLst>
              <a:ext uri="{FF2B5EF4-FFF2-40B4-BE49-F238E27FC236}">
                <a16:creationId xmlns:a16="http://schemas.microsoft.com/office/drawing/2014/main" id="{DB12B8B0-4FD2-4D7D-8209-7E6DE5E50D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2938" y="2014194"/>
            <a:ext cx="8256390" cy="2476917"/>
          </a:xfrm>
        </p:spPr>
      </p:pic>
    </p:spTree>
    <p:extLst>
      <p:ext uri="{BB962C8B-B14F-4D97-AF65-F5344CB8AC3E}">
        <p14:creationId xmlns:p14="http://schemas.microsoft.com/office/powerpoint/2010/main" val="1983762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390F-5436-4063-96C3-8E250FF66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Polytope for an empty 3-vertex graph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0728DC-63F6-4485-89A3-EF360C3E4C16}"/>
              </a:ext>
            </a:extLst>
          </p:cNvPr>
          <p:cNvSpPr/>
          <p:nvPr/>
        </p:nvSpPr>
        <p:spPr>
          <a:xfrm>
            <a:off x="1097550" y="3429000"/>
            <a:ext cx="2067339" cy="18553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310532-22CF-4791-AF1A-4032D4722B6D}"/>
              </a:ext>
            </a:extLst>
          </p:cNvPr>
          <p:cNvSpPr/>
          <p:nvPr/>
        </p:nvSpPr>
        <p:spPr>
          <a:xfrm>
            <a:off x="2157725" y="2501348"/>
            <a:ext cx="2067339" cy="18553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685B76-561E-44A2-AE66-2C7BE2EF0FD3}"/>
              </a:ext>
            </a:extLst>
          </p:cNvPr>
          <p:cNvCxnSpPr/>
          <p:nvPr/>
        </p:nvCxnSpPr>
        <p:spPr>
          <a:xfrm flipV="1">
            <a:off x="1097550" y="2501348"/>
            <a:ext cx="1060175" cy="9276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2DF49868-75DB-4EE8-9F6F-1362935DD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288" y="2495820"/>
            <a:ext cx="1091279" cy="9632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7388CC-F620-4314-9A0C-0475CD955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288" y="4362180"/>
            <a:ext cx="1091279" cy="9632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B8FEB7-3DC8-4098-82BC-A828985A0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50" y="4356652"/>
            <a:ext cx="1091279" cy="963251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FC6E588-FD6D-4C03-80ED-3D4381160AB3}"/>
              </a:ext>
            </a:extLst>
          </p:cNvPr>
          <p:cNvCxnSpPr/>
          <p:nvPr/>
        </p:nvCxnSpPr>
        <p:spPr>
          <a:xfrm flipV="1">
            <a:off x="1097550" y="2321169"/>
            <a:ext cx="0" cy="1107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609EFAA-3086-43A1-829A-32F97654E810}"/>
              </a:ext>
            </a:extLst>
          </p:cNvPr>
          <p:cNvCxnSpPr/>
          <p:nvPr/>
        </p:nvCxnSpPr>
        <p:spPr>
          <a:xfrm flipV="1">
            <a:off x="2157725" y="3735975"/>
            <a:ext cx="760062" cy="62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E8F3731-A79D-4EFC-A0AB-422BF4236254}"/>
              </a:ext>
            </a:extLst>
          </p:cNvPr>
          <p:cNvSpPr/>
          <p:nvPr/>
        </p:nvSpPr>
        <p:spPr>
          <a:xfrm>
            <a:off x="941632" y="3294853"/>
            <a:ext cx="311834" cy="30389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A0E0BBD-1E64-4CB8-B024-BE88EAC32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340" y="3270489"/>
            <a:ext cx="323116" cy="31701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2BECDDD-B5A0-434F-A24C-95E5915BA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8904" y="2342838"/>
            <a:ext cx="323116" cy="31701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7F6D2A1-EDDD-4AB8-BBC8-FAB58F33F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7271" y="2339956"/>
            <a:ext cx="323116" cy="31701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85F4575-3466-4F29-951D-369213C30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7271" y="4196743"/>
            <a:ext cx="323116" cy="31701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2E984D3-BE86-412E-9FE7-9665AF6358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8904" y="4196742"/>
            <a:ext cx="323116" cy="31701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014349A-35E8-4101-8F84-A2BB2E08A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350" y="5160522"/>
            <a:ext cx="323116" cy="31701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B7B2CE2-0BA6-4950-833C-FF720F074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126" y="5157908"/>
            <a:ext cx="323116" cy="317019"/>
          </a:xfrm>
          <a:prstGeom prst="rect">
            <a:avLst/>
          </a:prstGeom>
        </p:spPr>
      </p:pic>
      <p:sp>
        <p:nvSpPr>
          <p:cNvPr id="40" name="Flowchart: Merge 39">
            <a:extLst>
              <a:ext uri="{FF2B5EF4-FFF2-40B4-BE49-F238E27FC236}">
                <a16:creationId xmlns:a16="http://schemas.microsoft.com/office/drawing/2014/main" id="{45A0281B-AFCF-4C2F-9090-A68CEBEEBFFC}"/>
              </a:ext>
            </a:extLst>
          </p:cNvPr>
          <p:cNvSpPr/>
          <p:nvPr/>
        </p:nvSpPr>
        <p:spPr>
          <a:xfrm rot="5400000">
            <a:off x="1532572" y="5207282"/>
            <a:ext cx="141411" cy="163684"/>
          </a:xfrm>
          <a:prstGeom prst="flowChartMerg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C033741-4B25-4872-A33B-FC0457774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2735" y="2413494"/>
            <a:ext cx="170984" cy="16465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4714359B-01EC-479F-B2BA-6AE7C0A007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1709" y="4286625"/>
            <a:ext cx="170984" cy="164651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64196C3-21E8-4932-AEBF-C9560F1A7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294" y="3353475"/>
            <a:ext cx="170984" cy="16465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C69D158E-6DA2-4FF5-84C1-8348E6335B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2648444" y="3350059"/>
            <a:ext cx="170984" cy="16465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B06CB45-FF48-46ED-ADE1-7B951AF7CC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1709" y="5214964"/>
            <a:ext cx="170984" cy="164651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A1FBA5D1-D310-4702-A26D-F9A245DD69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2070751" y="2803730"/>
            <a:ext cx="170984" cy="16465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B707808-1972-4AB5-93E0-02D15E98FE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82564" y="3771277"/>
            <a:ext cx="164651" cy="170984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8BBAD1A4-8C70-45C8-BF02-BBAC645A0A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9582" y="3772336"/>
            <a:ext cx="164651" cy="17098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3658BE1C-23F6-4461-89C8-A5EE9B5634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7613" y="4781846"/>
            <a:ext cx="164651" cy="17098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49FD4F14-110F-4283-B2D5-78D3729774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2564" y="4851721"/>
            <a:ext cx="164651" cy="170984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0C21E4A7-FB71-4DDE-A2D5-ABA127CD94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73918" y="3886452"/>
            <a:ext cx="164651" cy="170984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5F0A6D65-CA6C-46C4-8D47-586F0BDC6F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295119">
            <a:off x="3420732" y="4937214"/>
            <a:ext cx="164651" cy="17098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859F42FB-8866-4E40-9FE4-A4206EFE0A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83160" y="3030247"/>
            <a:ext cx="237478" cy="237478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3E92E4EC-E259-4ACE-8DA1-743824CD02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5524" y="3021775"/>
            <a:ext cx="237478" cy="237478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EADFE501-902A-4AB5-9CD7-AABF1773C2E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79688" y="4838277"/>
            <a:ext cx="237478" cy="237478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878E97F5-8CED-4919-985F-F2609F34E3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1172474">
            <a:off x="3805471" y="4537742"/>
            <a:ext cx="237478" cy="237478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5F187A45-B3D2-40D5-A412-8CF1AE34A75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42513" y="4499767"/>
            <a:ext cx="262809" cy="26597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E9A2DE16-A80A-4F52-A96E-0C1B1A1D7F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16088" y="2624119"/>
            <a:ext cx="262809" cy="26597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775954CA-27F5-459D-8991-F2F2AF7D1B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29530" y="2693347"/>
            <a:ext cx="262809" cy="265975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C340C041-7B18-43D2-8BC3-7ADCECDE0535}"/>
              </a:ext>
            </a:extLst>
          </p:cNvPr>
          <p:cNvSpPr txBox="1"/>
          <p:nvPr/>
        </p:nvSpPr>
        <p:spPr>
          <a:xfrm>
            <a:off x="3769504" y="5454222"/>
            <a:ext cx="759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2BC2CB0-18BD-477C-82A0-8207F63783B0}"/>
              </a:ext>
            </a:extLst>
          </p:cNvPr>
          <p:cNvSpPr txBox="1"/>
          <p:nvPr/>
        </p:nvSpPr>
        <p:spPr>
          <a:xfrm>
            <a:off x="2691964" y="3812404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77F69D0-E463-4067-B9A2-9C3FC3316650}"/>
              </a:ext>
            </a:extLst>
          </p:cNvPr>
          <p:cNvSpPr txBox="1"/>
          <p:nvPr/>
        </p:nvSpPr>
        <p:spPr>
          <a:xfrm>
            <a:off x="624753" y="2321169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x3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06395CB7-6C6E-40DA-B40C-7F0548C43D1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0978043">
            <a:off x="3625285" y="2423533"/>
            <a:ext cx="170703" cy="164606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5984A590-39CF-4A76-804E-4E7F824D72C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4130980" y="3861017"/>
            <a:ext cx="170703" cy="164606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DB8C7363-8D92-4FB0-8367-C49EADC6B6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0800000">
            <a:off x="3707977" y="4271006"/>
            <a:ext cx="170703" cy="164606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18FBB3FB-DC0A-41F2-B6D4-55459C5CF5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4135110" y="2835783"/>
            <a:ext cx="170703" cy="16460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351D8840-240C-44CD-9AEE-0D744DCC9A8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5400000">
            <a:off x="3612674" y="4754446"/>
            <a:ext cx="164606" cy="1194920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8321F208-A008-4998-8BD1-60D2CD601A21}"/>
              </a:ext>
            </a:extLst>
          </p:cNvPr>
          <p:cNvSpPr txBox="1"/>
          <p:nvPr/>
        </p:nvSpPr>
        <p:spPr>
          <a:xfrm>
            <a:off x="6625006" y="2149226"/>
            <a:ext cx="263085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/>
              <a:t>Circuits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x1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x2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x3</a:t>
            </a:r>
          </a:p>
          <a:p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B083DE1-837D-4CB0-8D45-51F1998C0577}"/>
              </a:ext>
            </a:extLst>
          </p:cNvPr>
          <p:cNvSpPr txBox="1"/>
          <p:nvPr/>
        </p:nvSpPr>
        <p:spPr>
          <a:xfrm>
            <a:off x="433424" y="5325431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000</a:t>
            </a:r>
          </a:p>
          <a:p>
            <a:endParaRPr lang="en-US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7AAB5C9-E776-47E6-9D31-5F7FC6C9EA5D}"/>
              </a:ext>
            </a:extLst>
          </p:cNvPr>
          <p:cNvSpPr txBox="1"/>
          <p:nvPr/>
        </p:nvSpPr>
        <p:spPr>
          <a:xfrm>
            <a:off x="2459777" y="5351906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  <a:p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2658A9B-B95B-4CC1-A064-208AF9DF33B0}"/>
              </a:ext>
            </a:extLst>
          </p:cNvPr>
          <p:cNvSpPr txBox="1"/>
          <p:nvPr/>
        </p:nvSpPr>
        <p:spPr>
          <a:xfrm>
            <a:off x="4337318" y="2053439"/>
            <a:ext cx="569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111</a:t>
            </a:r>
          </a:p>
          <a:p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AFD4892-BF31-492D-80B4-1E85FF6A18A0}"/>
              </a:ext>
            </a:extLst>
          </p:cNvPr>
          <p:cNvSpPr txBox="1"/>
          <p:nvPr/>
        </p:nvSpPr>
        <p:spPr>
          <a:xfrm>
            <a:off x="2034408" y="4468226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010</a:t>
            </a:r>
          </a:p>
          <a:p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7D1C4B4-CC24-4909-96A5-D0126372B829}"/>
              </a:ext>
            </a:extLst>
          </p:cNvPr>
          <p:cNvSpPr txBox="1"/>
          <p:nvPr/>
        </p:nvSpPr>
        <p:spPr>
          <a:xfrm>
            <a:off x="3356061" y="3306017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101</a:t>
            </a:r>
          </a:p>
          <a:p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08D52F6-33C1-4245-8605-4D07749185A1}"/>
              </a:ext>
            </a:extLst>
          </p:cNvPr>
          <p:cNvSpPr txBox="1"/>
          <p:nvPr/>
        </p:nvSpPr>
        <p:spPr>
          <a:xfrm>
            <a:off x="4284115" y="3979286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  <a:p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C995CBB3-86FE-4366-A8E0-1861F706581E}"/>
              </a:ext>
            </a:extLst>
          </p:cNvPr>
          <p:cNvSpPr txBox="1"/>
          <p:nvPr/>
        </p:nvSpPr>
        <p:spPr>
          <a:xfrm>
            <a:off x="377776" y="3038041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001</a:t>
            </a:r>
          </a:p>
          <a:p>
            <a:endParaRPr lang="en-US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0E7AE03-5003-4C6E-B142-7172EB63035E}"/>
              </a:ext>
            </a:extLst>
          </p:cNvPr>
          <p:cNvSpPr txBox="1"/>
          <p:nvPr/>
        </p:nvSpPr>
        <p:spPr>
          <a:xfrm>
            <a:off x="1672145" y="1995550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011</a:t>
            </a:r>
          </a:p>
          <a:p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95F62E17-43FF-433E-9256-0948CB779F05}"/>
              </a:ext>
            </a:extLst>
          </p:cNvPr>
          <p:cNvSpPr txBox="1"/>
          <p:nvPr/>
        </p:nvSpPr>
        <p:spPr>
          <a:xfrm>
            <a:off x="5801710" y="4356652"/>
            <a:ext cx="49696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Lesson: An empty graph corresponds to an</a:t>
            </a:r>
            <a:br>
              <a:rPr lang="en-US" dirty="0"/>
            </a:br>
            <a:r>
              <a:rPr lang="en-US" dirty="0"/>
              <a:t>n-dimensional hypercube. The circuits are </a:t>
            </a:r>
            <a:br>
              <a:rPr lang="en-US" dirty="0"/>
            </a:br>
            <a:r>
              <a:rPr lang="en-US" dirty="0"/>
              <a:t>precisely the xi’s.</a:t>
            </a:r>
          </a:p>
        </p:txBody>
      </p:sp>
    </p:spTree>
    <p:extLst>
      <p:ext uri="{BB962C8B-B14F-4D97-AF65-F5344CB8AC3E}">
        <p14:creationId xmlns:p14="http://schemas.microsoft.com/office/powerpoint/2010/main" val="3370991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390F-5436-4063-96C3-8E250FF66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Polytope for a complete 3-vertex graph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321F208-A008-4998-8BD1-60D2CD601A21}"/>
              </a:ext>
            </a:extLst>
          </p:cNvPr>
          <p:cNvSpPr txBox="1"/>
          <p:nvPr/>
        </p:nvSpPr>
        <p:spPr>
          <a:xfrm>
            <a:off x="6149542" y="2013163"/>
            <a:ext cx="190272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u="sng" dirty="0"/>
          </a:p>
          <a:p>
            <a:endParaRPr lang="en-US" sz="2800" u="sng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x1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x2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x3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78F7D4-AD85-4D79-BA5B-057CCD7CE828}"/>
              </a:ext>
            </a:extLst>
          </p:cNvPr>
          <p:cNvSpPr txBox="1"/>
          <p:nvPr/>
        </p:nvSpPr>
        <p:spPr>
          <a:xfrm>
            <a:off x="6955317" y="2047568"/>
            <a:ext cx="16193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/>
              <a:t>Circuits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6AAC49-A92D-4A3A-9341-5388D474FB71}"/>
              </a:ext>
            </a:extLst>
          </p:cNvPr>
          <p:cNvSpPr txBox="1"/>
          <p:nvPr/>
        </p:nvSpPr>
        <p:spPr>
          <a:xfrm>
            <a:off x="7947912" y="2849103"/>
            <a:ext cx="1335622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x1-x2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x1-x3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x2-x3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CB88C8B5-6046-42D4-9C38-1375B41C0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169593">
            <a:off x="1949828" y="3096858"/>
            <a:ext cx="1450974" cy="22925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1B7195-3DED-47C9-8BD9-E603EF386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025491">
            <a:off x="2505115" y="3961611"/>
            <a:ext cx="1450974" cy="11539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A44E7CF-7FBC-4F7B-98D6-B3475588E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226594">
            <a:off x="1737365" y="3105524"/>
            <a:ext cx="1450974" cy="13096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DAEFBF-8C28-453F-8D62-5FD945C73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681814">
            <a:off x="1367812" y="3752132"/>
            <a:ext cx="1091279" cy="963251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351D8840-240C-44CD-9AEE-0D744DCC9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011607" y="4453202"/>
            <a:ext cx="164606" cy="1194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EE0ECA-392E-43DA-92F1-20C49525D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455649">
            <a:off x="2246087" y="4582236"/>
            <a:ext cx="1091279" cy="9632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B8FEB7-3DC8-4098-82BC-A828985A0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079" y="4083051"/>
            <a:ext cx="1091279" cy="963251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FC6E588-FD6D-4C03-80ED-3D4381160AB3}"/>
              </a:ext>
            </a:extLst>
          </p:cNvPr>
          <p:cNvCxnSpPr>
            <a:cxnSpLocks/>
          </p:cNvCxnSpPr>
          <p:nvPr/>
        </p:nvCxnSpPr>
        <p:spPr>
          <a:xfrm flipV="1">
            <a:off x="1919437" y="2155084"/>
            <a:ext cx="0" cy="1107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609EFAA-3086-43A1-829A-32F97654E810}"/>
              </a:ext>
            </a:extLst>
          </p:cNvPr>
          <p:cNvCxnSpPr>
            <a:cxnSpLocks/>
          </p:cNvCxnSpPr>
          <p:nvPr/>
        </p:nvCxnSpPr>
        <p:spPr>
          <a:xfrm flipV="1">
            <a:off x="2985254" y="3462374"/>
            <a:ext cx="760062" cy="62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E8F3731-A79D-4EFC-A0AB-422BF4236254}"/>
              </a:ext>
            </a:extLst>
          </p:cNvPr>
          <p:cNvSpPr/>
          <p:nvPr/>
        </p:nvSpPr>
        <p:spPr>
          <a:xfrm>
            <a:off x="1774235" y="3276699"/>
            <a:ext cx="311834" cy="30389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85F4575-3466-4F29-951D-369213C302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4800" y="3923142"/>
            <a:ext cx="323116" cy="31701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014349A-35E8-4101-8F84-A2BB2E08AF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7879" y="4886921"/>
            <a:ext cx="323116" cy="31701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B7B2CE2-0BA6-4950-833C-FF720F0740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8843" y="4863602"/>
            <a:ext cx="323116" cy="317019"/>
          </a:xfrm>
          <a:prstGeom prst="rect">
            <a:avLst/>
          </a:prstGeom>
        </p:spPr>
      </p:pic>
      <p:sp>
        <p:nvSpPr>
          <p:cNvPr id="40" name="Flowchart: Merge 39">
            <a:extLst>
              <a:ext uri="{FF2B5EF4-FFF2-40B4-BE49-F238E27FC236}">
                <a16:creationId xmlns:a16="http://schemas.microsoft.com/office/drawing/2014/main" id="{45A0281B-AFCF-4C2F-9090-A68CEBEEBFFC}"/>
              </a:ext>
            </a:extLst>
          </p:cNvPr>
          <p:cNvSpPr/>
          <p:nvPr/>
        </p:nvSpPr>
        <p:spPr>
          <a:xfrm rot="5400000">
            <a:off x="2280568" y="4985831"/>
            <a:ext cx="141411" cy="163684"/>
          </a:xfrm>
          <a:prstGeom prst="flowChartMerg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B06CB45-FF48-46ED-ADE1-7B951AF7CC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0498" y="4981535"/>
            <a:ext cx="170984" cy="164651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8BBAD1A4-8C70-45C8-BF02-BBAC645A0A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5142" y="3795983"/>
            <a:ext cx="164651" cy="17098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3658BE1C-23F6-4461-89C8-A5EE9B5634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25142" y="4508245"/>
            <a:ext cx="164651" cy="170984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EADFE501-902A-4AB5-9CD7-AABF1773C2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07217" y="4564676"/>
            <a:ext cx="237478" cy="237478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5F187A45-B3D2-40D5-A412-8CF1AE34A75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41518" y="4346265"/>
            <a:ext cx="262809" cy="265975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C340C041-7B18-43D2-8BC3-7ADCECDE0535}"/>
              </a:ext>
            </a:extLst>
          </p:cNvPr>
          <p:cNvSpPr txBox="1"/>
          <p:nvPr/>
        </p:nvSpPr>
        <p:spPr>
          <a:xfrm>
            <a:off x="4597033" y="5180621"/>
            <a:ext cx="759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2BC2CB0-18BD-477C-82A0-8207F63783B0}"/>
              </a:ext>
            </a:extLst>
          </p:cNvPr>
          <p:cNvSpPr txBox="1"/>
          <p:nvPr/>
        </p:nvSpPr>
        <p:spPr>
          <a:xfrm>
            <a:off x="3519493" y="3538803"/>
            <a:ext cx="423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77F69D0-E463-4067-B9A2-9C3FC3316650}"/>
              </a:ext>
            </a:extLst>
          </p:cNvPr>
          <p:cNvSpPr txBox="1"/>
          <p:nvPr/>
        </p:nvSpPr>
        <p:spPr>
          <a:xfrm>
            <a:off x="1452282" y="2047568"/>
            <a:ext cx="423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x3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CC630D95-CAA0-48A9-9FC3-0CBF551701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593664">
            <a:off x="2183712" y="3554884"/>
            <a:ext cx="164651" cy="170984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A0E820F-1A54-42AA-94FF-64804C5F65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7666897">
            <a:off x="2558174" y="3762040"/>
            <a:ext cx="164651" cy="170984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EADD0879-CCC3-4C64-BC9C-0CCDC31D61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891490">
            <a:off x="3070820" y="4280712"/>
            <a:ext cx="164651" cy="170984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8510CBF0-75E2-4F10-9B82-EC5C68B75E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8709205">
            <a:off x="3225568" y="4630295"/>
            <a:ext cx="164651" cy="17098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F0E4C48-6B3D-41C3-9103-0409CCEB972E}"/>
              </a:ext>
            </a:extLst>
          </p:cNvPr>
          <p:cNvSpPr txBox="1"/>
          <p:nvPr/>
        </p:nvSpPr>
        <p:spPr>
          <a:xfrm>
            <a:off x="1587892" y="5231084"/>
            <a:ext cx="569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1C22B6-06F5-4818-A11C-86A4E77EBFEF}"/>
              </a:ext>
            </a:extLst>
          </p:cNvPr>
          <p:cNvSpPr txBox="1"/>
          <p:nvPr/>
        </p:nvSpPr>
        <p:spPr>
          <a:xfrm>
            <a:off x="3395005" y="5258907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  <a:p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5F2E100-2764-40E7-B956-A3659CD8BB32}"/>
              </a:ext>
            </a:extLst>
          </p:cNvPr>
          <p:cNvSpPr txBox="1"/>
          <p:nvPr/>
        </p:nvSpPr>
        <p:spPr>
          <a:xfrm>
            <a:off x="3105990" y="3913644"/>
            <a:ext cx="569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010</a:t>
            </a:r>
          </a:p>
          <a:p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19D9C8C-032A-4EBB-884E-65B3A9F02B84}"/>
              </a:ext>
            </a:extLst>
          </p:cNvPr>
          <p:cNvSpPr txBox="1"/>
          <p:nvPr/>
        </p:nvSpPr>
        <p:spPr>
          <a:xfrm>
            <a:off x="1311863" y="3033568"/>
            <a:ext cx="569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001</a:t>
            </a:r>
          </a:p>
          <a:p>
            <a:endParaRPr lang="en-US" dirty="0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4288EA03-BDC7-42D0-902D-123287AD03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818742">
            <a:off x="2267391" y="3799118"/>
            <a:ext cx="156755" cy="170984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DFEFB4E4-E50A-460E-B12D-79538B7E1D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8287105">
            <a:off x="2974764" y="4549371"/>
            <a:ext cx="164651" cy="17098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38EB75A-BC00-4B54-811F-2290978A3EEE}"/>
              </a:ext>
            </a:extLst>
          </p:cNvPr>
          <p:cNvSpPr txBox="1"/>
          <p:nvPr/>
        </p:nvSpPr>
        <p:spPr>
          <a:xfrm>
            <a:off x="5179754" y="4441957"/>
            <a:ext cx="585929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A complete graph has a complete polytope</a:t>
            </a:r>
            <a:br>
              <a:rPr lang="en-US" dirty="0"/>
            </a:br>
            <a:r>
              <a:rPr lang="en-US" dirty="0"/>
              <a:t>containing the origin and precisely one vertex</a:t>
            </a:r>
            <a:br>
              <a:rPr lang="en-US" dirty="0"/>
            </a:br>
            <a:r>
              <a:rPr lang="en-US" dirty="0"/>
              <a:t>in each dimension. The circuits are precisely all</a:t>
            </a:r>
            <a:br>
              <a:rPr lang="en-US" dirty="0"/>
            </a:br>
            <a:r>
              <a:rPr lang="en-US" dirty="0"/>
              <a:t>combinations of (xi – </a:t>
            </a:r>
            <a:r>
              <a:rPr lang="en-US" dirty="0" err="1"/>
              <a:t>xj</a:t>
            </a:r>
            <a:r>
              <a:rPr lang="en-US" dirty="0"/>
              <a:t>)’s and all xi’s.</a:t>
            </a:r>
          </a:p>
          <a:p>
            <a:endParaRPr lang="en-US" dirty="0"/>
          </a:p>
          <a:p>
            <a:r>
              <a:rPr lang="en-US" dirty="0"/>
              <a:t>Lesson: All xi’s are circuits in all graphs because</a:t>
            </a:r>
            <a:br>
              <a:rPr lang="en-US" dirty="0"/>
            </a:br>
            <a:r>
              <a:rPr lang="en-US" dirty="0"/>
              <a:t>a single vertex is a stable set</a:t>
            </a:r>
          </a:p>
        </p:txBody>
      </p:sp>
    </p:spTree>
    <p:extLst>
      <p:ext uri="{BB962C8B-B14F-4D97-AF65-F5344CB8AC3E}">
        <p14:creationId xmlns:p14="http://schemas.microsoft.com/office/powerpoint/2010/main" val="787143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>
            <a:extLst>
              <a:ext uri="{FF2B5EF4-FFF2-40B4-BE49-F238E27FC236}">
                <a16:creationId xmlns:a16="http://schemas.microsoft.com/office/drawing/2014/main" id="{0BA2AB32-5130-46AE-9207-DF3999FB2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7138999">
            <a:off x="2518431" y="2422914"/>
            <a:ext cx="1450974" cy="26460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615FBD-719A-49A0-A8EC-42981EE51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211" y="3391443"/>
            <a:ext cx="1463167" cy="1450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1ECA61-65EE-4FA2-AE55-0090344899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8159" y="4048470"/>
            <a:ext cx="1091279" cy="9632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22390F-5436-4063-96C3-8E250FF66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Polytope for a Path on three vertices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321F208-A008-4998-8BD1-60D2CD601A21}"/>
              </a:ext>
            </a:extLst>
          </p:cNvPr>
          <p:cNvSpPr txBox="1"/>
          <p:nvPr/>
        </p:nvSpPr>
        <p:spPr>
          <a:xfrm>
            <a:off x="6149542" y="2013163"/>
            <a:ext cx="190272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u="sng" dirty="0"/>
          </a:p>
          <a:p>
            <a:endParaRPr lang="en-US" sz="2800" u="sng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x1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x2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x3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78F7D4-AD85-4D79-BA5B-057CCD7CE828}"/>
              </a:ext>
            </a:extLst>
          </p:cNvPr>
          <p:cNvSpPr txBox="1"/>
          <p:nvPr/>
        </p:nvSpPr>
        <p:spPr>
          <a:xfrm>
            <a:off x="6955317" y="2047568"/>
            <a:ext cx="16193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/>
              <a:t>Circuits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6AAC49-A92D-4A3A-9341-5388D474FB71}"/>
              </a:ext>
            </a:extLst>
          </p:cNvPr>
          <p:cNvSpPr txBox="1"/>
          <p:nvPr/>
        </p:nvSpPr>
        <p:spPr>
          <a:xfrm>
            <a:off x="7947912" y="2849103"/>
            <a:ext cx="1925527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x1-x3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x2-x3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x1+x2-x3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CB88C8B5-6046-42D4-9C38-1375B41C0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169593">
            <a:off x="1949828" y="3096858"/>
            <a:ext cx="1450974" cy="22925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A44E7CF-7FBC-4F7B-98D6-B3475588E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226594">
            <a:off x="1737365" y="3105524"/>
            <a:ext cx="1450974" cy="13096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DAEFBF-8C28-453F-8D62-5FD945C734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681814">
            <a:off x="1367812" y="3752132"/>
            <a:ext cx="1091279" cy="963251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351D8840-240C-44CD-9AEE-0D744DCC9A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4011607" y="4453202"/>
            <a:ext cx="164606" cy="1194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EE0ECA-392E-43DA-92F1-20C49525D7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455649">
            <a:off x="2246087" y="4582236"/>
            <a:ext cx="1091279" cy="963251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FC6E588-FD6D-4C03-80ED-3D4381160AB3}"/>
              </a:ext>
            </a:extLst>
          </p:cNvPr>
          <p:cNvCxnSpPr>
            <a:cxnSpLocks/>
          </p:cNvCxnSpPr>
          <p:nvPr/>
        </p:nvCxnSpPr>
        <p:spPr>
          <a:xfrm flipV="1">
            <a:off x="1919437" y="2155084"/>
            <a:ext cx="0" cy="1107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609EFAA-3086-43A1-829A-32F97654E810}"/>
              </a:ext>
            </a:extLst>
          </p:cNvPr>
          <p:cNvCxnSpPr>
            <a:cxnSpLocks/>
          </p:cNvCxnSpPr>
          <p:nvPr/>
        </p:nvCxnSpPr>
        <p:spPr>
          <a:xfrm flipV="1">
            <a:off x="2985254" y="3462374"/>
            <a:ext cx="760062" cy="62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E8F3731-A79D-4EFC-A0AB-422BF4236254}"/>
              </a:ext>
            </a:extLst>
          </p:cNvPr>
          <p:cNvSpPr/>
          <p:nvPr/>
        </p:nvSpPr>
        <p:spPr>
          <a:xfrm>
            <a:off x="1774235" y="3276699"/>
            <a:ext cx="311834" cy="30389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B7B2CE2-0BA6-4950-833C-FF720F0740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8843" y="4863602"/>
            <a:ext cx="323116" cy="317019"/>
          </a:xfrm>
          <a:prstGeom prst="rect">
            <a:avLst/>
          </a:prstGeom>
        </p:spPr>
      </p:pic>
      <p:sp>
        <p:nvSpPr>
          <p:cNvPr id="40" name="Flowchart: Merge 39">
            <a:extLst>
              <a:ext uri="{FF2B5EF4-FFF2-40B4-BE49-F238E27FC236}">
                <a16:creationId xmlns:a16="http://schemas.microsoft.com/office/drawing/2014/main" id="{45A0281B-AFCF-4C2F-9090-A68CEBEEBFFC}"/>
              </a:ext>
            </a:extLst>
          </p:cNvPr>
          <p:cNvSpPr/>
          <p:nvPr/>
        </p:nvSpPr>
        <p:spPr>
          <a:xfrm rot="5400000">
            <a:off x="2280568" y="4985831"/>
            <a:ext cx="141411" cy="163684"/>
          </a:xfrm>
          <a:prstGeom prst="flowChartMerg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9B06CB45-FF48-46ED-ADE1-7B951AF7CC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20498" y="4981535"/>
            <a:ext cx="170984" cy="164651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8BBAD1A4-8C70-45C8-BF02-BBAC645A0A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25142" y="3795983"/>
            <a:ext cx="164651" cy="17098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3658BE1C-23F6-4461-89C8-A5EE9B56343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25142" y="4508245"/>
            <a:ext cx="164651" cy="170984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DE1FCDF-A51D-40E8-9727-A89E21EB303A}"/>
              </a:ext>
            </a:extLst>
          </p:cNvPr>
          <p:cNvGrpSpPr/>
          <p:nvPr/>
        </p:nvGrpSpPr>
        <p:grpSpPr>
          <a:xfrm>
            <a:off x="1925079" y="4083051"/>
            <a:ext cx="1091279" cy="963251"/>
            <a:chOff x="1925079" y="4083051"/>
            <a:chExt cx="1091279" cy="963251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EB8FEB7-3DC8-4098-82BC-A828985A0C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25079" y="4083051"/>
              <a:ext cx="1091279" cy="963251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EADFE501-902A-4AB5-9CD7-AABF1773C2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207217" y="4564676"/>
              <a:ext cx="237478" cy="237478"/>
            </a:xfrm>
            <a:prstGeom prst="rect">
              <a:avLst/>
            </a:pr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5F187A45-B3D2-40D5-A412-8CF1AE34A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441518" y="4346265"/>
              <a:ext cx="262809" cy="265975"/>
            </a:xfrm>
            <a:prstGeom prst="rect">
              <a:avLst/>
            </a:prstGeom>
          </p:spPr>
        </p:pic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C340C041-7B18-43D2-8BC3-7ADCECDE0535}"/>
              </a:ext>
            </a:extLst>
          </p:cNvPr>
          <p:cNvSpPr txBox="1"/>
          <p:nvPr/>
        </p:nvSpPr>
        <p:spPr>
          <a:xfrm>
            <a:off x="4597033" y="5180621"/>
            <a:ext cx="759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2BC2CB0-18BD-477C-82A0-8207F63783B0}"/>
              </a:ext>
            </a:extLst>
          </p:cNvPr>
          <p:cNvSpPr txBox="1"/>
          <p:nvPr/>
        </p:nvSpPr>
        <p:spPr>
          <a:xfrm>
            <a:off x="3519493" y="3538803"/>
            <a:ext cx="423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77F69D0-E463-4067-B9A2-9C3FC3316650}"/>
              </a:ext>
            </a:extLst>
          </p:cNvPr>
          <p:cNvSpPr txBox="1"/>
          <p:nvPr/>
        </p:nvSpPr>
        <p:spPr>
          <a:xfrm>
            <a:off x="1452282" y="2047568"/>
            <a:ext cx="423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x3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CC630D95-CAA0-48A9-9FC3-0CBF551701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593664">
            <a:off x="2183712" y="3554884"/>
            <a:ext cx="164651" cy="170984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6A0E820F-1A54-42AA-94FF-64804C5F652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7666897">
            <a:off x="2558174" y="3762040"/>
            <a:ext cx="164651" cy="17098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F0E4C48-6B3D-41C3-9103-0409CCEB972E}"/>
              </a:ext>
            </a:extLst>
          </p:cNvPr>
          <p:cNvSpPr txBox="1"/>
          <p:nvPr/>
        </p:nvSpPr>
        <p:spPr>
          <a:xfrm>
            <a:off x="1587892" y="5231084"/>
            <a:ext cx="569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1C22B6-06F5-4818-A11C-86A4E77EBFEF}"/>
              </a:ext>
            </a:extLst>
          </p:cNvPr>
          <p:cNvSpPr txBox="1"/>
          <p:nvPr/>
        </p:nvSpPr>
        <p:spPr>
          <a:xfrm>
            <a:off x="3395005" y="5258907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  <a:p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5F2E100-2764-40E7-B956-A3659CD8BB32}"/>
              </a:ext>
            </a:extLst>
          </p:cNvPr>
          <p:cNvSpPr txBox="1"/>
          <p:nvPr/>
        </p:nvSpPr>
        <p:spPr>
          <a:xfrm>
            <a:off x="3149862" y="4091329"/>
            <a:ext cx="8142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010</a:t>
            </a:r>
          </a:p>
          <a:p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19D9C8C-032A-4EBB-884E-65B3A9F02B84}"/>
              </a:ext>
            </a:extLst>
          </p:cNvPr>
          <p:cNvSpPr txBox="1"/>
          <p:nvPr/>
        </p:nvSpPr>
        <p:spPr>
          <a:xfrm>
            <a:off x="1311863" y="3033568"/>
            <a:ext cx="569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001</a:t>
            </a:r>
          </a:p>
          <a:p>
            <a:endParaRPr lang="en-US" dirty="0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4288EA03-BDC7-42D0-902D-123287AD032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818742">
            <a:off x="2267391" y="3799118"/>
            <a:ext cx="156755" cy="170984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DFEFB4E4-E50A-460E-B12D-79538B7E1D1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8287105">
            <a:off x="2974764" y="4549371"/>
            <a:ext cx="164651" cy="1709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A0F74C-7636-4D23-B0BB-941FB7CA63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8254" y="3959216"/>
            <a:ext cx="323116" cy="3170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049792-33BE-46C4-8194-021F9E4E94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026680" y="4021859"/>
            <a:ext cx="176799" cy="164606"/>
          </a:xfrm>
          <a:prstGeom prst="rect">
            <a:avLst/>
          </a:prstGeom>
        </p:spPr>
      </p:pic>
      <p:sp>
        <p:nvSpPr>
          <p:cNvPr id="43" name="Flowchart: Merge 42">
            <a:extLst>
              <a:ext uri="{FF2B5EF4-FFF2-40B4-BE49-F238E27FC236}">
                <a16:creationId xmlns:a16="http://schemas.microsoft.com/office/drawing/2014/main" id="{7FC55362-246F-42FC-8CB5-4C8C29F01FEB}"/>
              </a:ext>
            </a:extLst>
          </p:cNvPr>
          <p:cNvSpPr/>
          <p:nvPr/>
        </p:nvSpPr>
        <p:spPr>
          <a:xfrm rot="5400000">
            <a:off x="3519922" y="4030314"/>
            <a:ext cx="141411" cy="163684"/>
          </a:xfrm>
          <a:prstGeom prst="flowChartMerg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85F4575-3466-4F29-951D-369213C302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54800" y="3923142"/>
            <a:ext cx="323116" cy="31701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014349A-35E8-4101-8F84-A2BB2E08AF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7879" y="4886921"/>
            <a:ext cx="323116" cy="31701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AE27529-81B2-4B21-8670-55EF79BDEC0A}"/>
              </a:ext>
            </a:extLst>
          </p:cNvPr>
          <p:cNvSpPr txBox="1"/>
          <p:nvPr/>
        </p:nvSpPr>
        <p:spPr>
          <a:xfrm>
            <a:off x="4678808" y="3946484"/>
            <a:ext cx="569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110</a:t>
            </a:r>
          </a:p>
          <a:p>
            <a:endParaRPr lang="en-US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5149D0B2-096E-4609-8C68-0E12884EE21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7586026">
            <a:off x="2594300" y="3503666"/>
            <a:ext cx="164651" cy="17098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26458CCD-B6EA-4F8C-97D1-0AAD83CC226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7136717">
            <a:off x="3694126" y="3788291"/>
            <a:ext cx="164651" cy="17098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8E2BD95-763D-4F61-985A-7B351DD95C26}"/>
              </a:ext>
            </a:extLst>
          </p:cNvPr>
          <p:cNvSpPr txBox="1"/>
          <p:nvPr/>
        </p:nvSpPr>
        <p:spPr>
          <a:xfrm>
            <a:off x="5691352" y="4276235"/>
            <a:ext cx="53479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Lesson: This can be abstracted to suggest that</a:t>
            </a:r>
            <a:br>
              <a:rPr lang="en-US" dirty="0"/>
            </a:br>
            <a:r>
              <a:rPr lang="en-US" dirty="0"/>
              <a:t>it is possible to have a graph where there is a</a:t>
            </a:r>
            <a:br>
              <a:rPr lang="en-US" dirty="0"/>
            </a:br>
            <a:r>
              <a:rPr lang="en-US" dirty="0"/>
              <a:t>circuit that needs all ‘dimensional vectors’ to </a:t>
            </a:r>
            <a:br>
              <a:rPr lang="en-US" dirty="0"/>
            </a:br>
            <a:r>
              <a:rPr lang="en-US" dirty="0"/>
              <a:t>describe it</a:t>
            </a:r>
          </a:p>
        </p:txBody>
      </p:sp>
    </p:spTree>
    <p:extLst>
      <p:ext uri="{BB962C8B-B14F-4D97-AF65-F5344CB8AC3E}">
        <p14:creationId xmlns:p14="http://schemas.microsoft.com/office/powerpoint/2010/main" val="4047844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83D7B-DB61-4189-8B1B-71F01F4E9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B141-D06D-4297-A9AF-6C9CA8AAC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For any arbitrary graph on n vertices, xi and –xi are circuits for all </a:t>
            </a:r>
            <a:r>
              <a:rPr lang="en-US" sz="2000" dirty="0" err="1"/>
              <a:t>i</a:t>
            </a:r>
            <a:r>
              <a:rPr lang="en-US" sz="2000" dirty="0"/>
              <a:t> in [n]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Ballard’s Greedy Algorithm constructs maximal sets using circuit walks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More specifically, these are edge walks and are sign compatible. </a:t>
            </a:r>
            <a:br>
              <a:rPr lang="en-US" sz="2000" dirty="0"/>
            </a:br>
            <a:endParaRPr lang="en-US" sz="2000" dirty="0"/>
          </a:p>
          <a:p>
            <a:r>
              <a:rPr lang="en-US" sz="2000" dirty="0"/>
              <a:t>Other circuits exist besides the xi’s (provided we are dealing with a graph that has edges)</a:t>
            </a:r>
          </a:p>
        </p:txBody>
      </p:sp>
    </p:spTree>
    <p:extLst>
      <p:ext uri="{BB962C8B-B14F-4D97-AF65-F5344CB8AC3E}">
        <p14:creationId xmlns:p14="http://schemas.microsoft.com/office/powerpoint/2010/main" val="3362396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0867E-6D9E-4CDC-9553-2D6177767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835572"/>
            <a:ext cx="10058400" cy="511717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4000" dirty="0"/>
              <a:t>Future Goal: Find a statement that sounds like ‘a graph’s polytope contains a circuit if and only if…’</a:t>
            </a: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One Problem: It is difficult to draw shapes in 4 dimensions and there are a lot of graphs.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One Speculation: If a graph G contains an edge </a:t>
            </a:r>
            <a:r>
              <a:rPr lang="en-US" sz="4000" dirty="0" err="1"/>
              <a:t>ij</a:t>
            </a:r>
            <a:r>
              <a:rPr lang="en-US" sz="4000" dirty="0"/>
              <a:t>, then it’s corresponding polytope contains the circuit xi – </a:t>
            </a:r>
            <a:r>
              <a:rPr lang="en-US" sz="4000" dirty="0" err="1"/>
              <a:t>xj</a:t>
            </a:r>
            <a:endParaRPr lang="en-US" sz="4000" dirty="0"/>
          </a:p>
          <a:p>
            <a:endParaRPr lang="en-US" sz="4000" dirty="0"/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0373673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{DBA5C2A3-36A1-475E-A2CF-47ACFFA4A988}tf78438558_win32</Template>
  <TotalTime>2706</TotalTime>
  <Words>482</Words>
  <Application>Microsoft Office PowerPoint</Application>
  <PresentationFormat>Widescreen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Garamond</vt:lpstr>
      <vt:lpstr>SavonVTI</vt:lpstr>
      <vt:lpstr>Maximum stable sets</vt:lpstr>
      <vt:lpstr>Stable Sets</vt:lpstr>
      <vt:lpstr>The Solution - Greedy Algorithm</vt:lpstr>
      <vt:lpstr>H-Representation</vt:lpstr>
      <vt:lpstr>Polytope for an empty 3-vertex graph</vt:lpstr>
      <vt:lpstr>Polytope for a complete 3-vertex graph</vt:lpstr>
      <vt:lpstr>Polytope for a Path on three vertices</vt:lpstr>
      <vt:lpstr>Initial Conclusions</vt:lpstr>
      <vt:lpstr>PowerPoint Presentation</vt:lpstr>
      <vt:lpstr>Future Steps</vt:lpstr>
      <vt:lpstr>What questions have you?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Largest Independent Set Problem</dc:title>
  <dc:creator>Burgher, Michael</dc:creator>
  <cp:lastModifiedBy>Burgher, Michael</cp:lastModifiedBy>
  <cp:revision>4</cp:revision>
  <dcterms:created xsi:type="dcterms:W3CDTF">2021-11-08T18:23:25Z</dcterms:created>
  <dcterms:modified xsi:type="dcterms:W3CDTF">2021-12-07T20:22:21Z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